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1" r:id="rId10"/>
    <p:sldId id="262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69" r:id="rId19"/>
    <p:sldId id="277" r:id="rId20"/>
    <p:sldId id="278" r:id="rId21"/>
    <p:sldId id="279" r:id="rId22"/>
    <p:sldId id="268" r:id="rId23"/>
    <p:sldId id="270" r:id="rId24"/>
    <p:sldId id="290" r:id="rId25"/>
    <p:sldId id="282" r:id="rId26"/>
    <p:sldId id="283" r:id="rId27"/>
    <p:sldId id="284" r:id="rId28"/>
    <p:sldId id="286" r:id="rId29"/>
    <p:sldId id="285" r:id="rId30"/>
    <p:sldId id="287" r:id="rId31"/>
    <p:sldId id="2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608"/>
    <a:srgbClr val="085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73923" autoAdjust="0"/>
  </p:normalViewPr>
  <p:slideViewPr>
    <p:cSldViewPr snapToGrid="0">
      <p:cViewPr varScale="1">
        <p:scale>
          <a:sx n="85" d="100"/>
          <a:sy n="85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FF798-108E-470C-B1B5-587DA7D3C7D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6277E-E95C-4D25-9F27-AA9F85042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2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일하는 방식의 변화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Ants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발표 시작하겠습니다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</a:t>
            </a:r>
            <a:r>
              <a:rPr lang="ko-KR" altLang="en-US" baseline="0" dirty="0" smtClean="0"/>
              <a:t>저는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발표자 </a:t>
            </a:r>
            <a:r>
              <a:rPr lang="ko-KR" altLang="en-US" baseline="0" dirty="0" err="1" smtClean="0"/>
              <a:t>이재영입니다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29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이어서 </a:t>
            </a:r>
            <a:r>
              <a:rPr lang="ko-KR" altLang="en-US" dirty="0" err="1" smtClean="0"/>
              <a:t>선행기술에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차별점</a:t>
            </a:r>
            <a:r>
              <a:rPr lang="ko-KR" altLang="en-US" dirty="0" smtClean="0"/>
              <a:t> 설명 후 본격적으로 저희 프로젝트 소개를 진행하겠습니다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0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국내 점유율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위인 </a:t>
            </a:r>
            <a:r>
              <a:rPr lang="ko-KR" altLang="en-US" baseline="0" dirty="0" err="1" smtClean="0"/>
              <a:t>가비아의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하이웍스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는 전자결재</a:t>
            </a:r>
            <a:r>
              <a:rPr lang="en-US" altLang="ko-KR" baseline="0" dirty="0" smtClean="0"/>
              <a:t>V, </a:t>
            </a:r>
            <a:r>
              <a:rPr lang="ko-KR" altLang="en-US" baseline="0" dirty="0" smtClean="0"/>
              <a:t>화상회의</a:t>
            </a:r>
            <a:r>
              <a:rPr lang="en-US" altLang="ko-KR" baseline="0" dirty="0" smtClean="0"/>
              <a:t>V, </a:t>
            </a:r>
            <a:r>
              <a:rPr lang="ko-KR" altLang="en-US" baseline="0" dirty="0" smtClean="0"/>
              <a:t>조직관리</a:t>
            </a:r>
            <a:r>
              <a:rPr lang="en-US" altLang="ko-KR" baseline="0" dirty="0" smtClean="0"/>
              <a:t>V, </a:t>
            </a:r>
            <a:r>
              <a:rPr lang="ko-KR" altLang="en-US" baseline="0" dirty="0" smtClean="0"/>
              <a:t>일정관리</a:t>
            </a:r>
            <a:r>
              <a:rPr lang="en-US" altLang="ko-KR" baseline="0" dirty="0" smtClean="0"/>
              <a:t>V </a:t>
            </a:r>
            <a:r>
              <a:rPr lang="ko-KR" altLang="en-US" baseline="0" dirty="0" smtClean="0"/>
              <a:t>등 </a:t>
            </a:r>
            <a:r>
              <a:rPr lang="ko-KR" altLang="en-US" baseline="0" dirty="0" smtClean="0"/>
              <a:t>슬라이드에 표현하기 어려울 만큼 여러 </a:t>
            </a:r>
            <a:r>
              <a:rPr lang="ko-KR" altLang="en-US" baseline="0" dirty="0" smtClean="0"/>
              <a:t>기능을 기본적으로 </a:t>
            </a:r>
            <a:r>
              <a:rPr lang="ko-KR" altLang="en-US" baseline="0" dirty="0" smtClean="0"/>
              <a:t>제공하고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있습니다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다양하고 유용한 기능에도 불구하고 기업이 그룹웨어를 바로 도입하기는 매우 어렵습니다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3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 이유는 생산성을 높이기 위해 </a:t>
            </a:r>
            <a:r>
              <a:rPr lang="ko-KR" altLang="en-US" baseline="0" dirty="0" smtClean="0"/>
              <a:t>그룹웨어를 </a:t>
            </a:r>
            <a:r>
              <a:rPr lang="ko-KR" altLang="en-US" baseline="0" dirty="0" err="1" smtClean="0"/>
              <a:t>도입하는건데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오히려 그룹웨어로 인해 업무 </a:t>
            </a:r>
            <a:r>
              <a:rPr lang="ko-KR" altLang="en-US" baseline="0" dirty="0" smtClean="0"/>
              <a:t>효율이 저하되고 비용이 </a:t>
            </a:r>
            <a:r>
              <a:rPr lang="ko-KR" altLang="en-US" baseline="0" dirty="0" smtClean="0"/>
              <a:t>발생할 수 있기 </a:t>
            </a:r>
            <a:r>
              <a:rPr lang="ko-KR" altLang="en-US" baseline="0" dirty="0" smtClean="0"/>
              <a:t>때문입니다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8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설문조사에 따르면 기업이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(Teams)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그룹웨어를 충분히 활용하는데 평균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슬랙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(Slack)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평균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주의 기간이 필요했다고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Ants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사용법을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익히는데는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걸릴까요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하루면 충분합니다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저희팀은</a:t>
            </a:r>
            <a:r>
              <a:rPr lang="ko-KR" altLang="en-US" dirty="0" smtClean="0"/>
              <a:t> 이러한 부분에서 기존 그룹웨어와 </a:t>
            </a:r>
            <a:r>
              <a:rPr lang="en-US" altLang="ko-KR" dirty="0" smtClean="0"/>
              <a:t>Ants</a:t>
            </a:r>
            <a:r>
              <a:rPr lang="ko-KR" altLang="en-US" dirty="0" smtClean="0"/>
              <a:t> 간의 </a:t>
            </a:r>
            <a:r>
              <a:rPr lang="ko-KR" altLang="en-US" dirty="0" err="1" smtClean="0"/>
              <a:t>차별점을</a:t>
            </a:r>
            <a:r>
              <a:rPr lang="ko-KR" altLang="en-US" dirty="0" smtClean="0"/>
              <a:t> 찾을 수 있었습니다</a:t>
            </a:r>
            <a:r>
              <a:rPr lang="en-US" altLang="ko-KR" dirty="0" smtClean="0"/>
              <a:t>.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00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Ants</a:t>
            </a:r>
            <a:r>
              <a:rPr lang="ko-KR" altLang="en-US" dirty="0" smtClean="0"/>
              <a:t>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팀 협업 </a:t>
            </a:r>
            <a:r>
              <a:rPr lang="ko-KR" altLang="en-US" baseline="0" dirty="0" smtClean="0"/>
              <a:t>있어서 필수적인 기능을 </a:t>
            </a:r>
            <a:r>
              <a:rPr lang="ko-KR" altLang="en-US" baseline="0" dirty="0" smtClean="0"/>
              <a:t>한 데 모아 제공합니다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기존 그룹웨어 만큼 어렵거나 복잡하지않기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때문에 빠르게 도입해볼 수 </a:t>
            </a:r>
            <a:r>
              <a:rPr lang="ko-KR" altLang="en-US" baseline="0" dirty="0" smtClean="0"/>
              <a:t>있다는 장점이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16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메인 화면에 들어오면 바로 만날 수 있는 근태 관리 화면입니다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근로 </a:t>
            </a:r>
            <a:r>
              <a:rPr lang="ko-KR" altLang="en-US" baseline="0" dirty="0" smtClean="0"/>
              <a:t>시간을 기록할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 </a:t>
            </a:r>
            <a:r>
              <a:rPr lang="ko-KR" altLang="en-US" baseline="0" dirty="0" smtClean="0"/>
              <a:t>단위로 근무한 시간을 </a:t>
            </a:r>
            <a:r>
              <a:rPr lang="ko-KR" altLang="en-US" baseline="0" dirty="0" smtClean="0"/>
              <a:t>시각적으로 확인할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5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캘린더 메뉴에 들어가게 되면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자신의 </a:t>
            </a:r>
            <a:r>
              <a:rPr lang="ko-KR" altLang="en-US" baseline="0" dirty="0" smtClean="0"/>
              <a:t>근로 현황을 한 눈에 파악할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오른쪽 화면에는 선택한 날짜의 </a:t>
            </a:r>
            <a:r>
              <a:rPr lang="ko-KR" altLang="en-US" baseline="0" dirty="0" smtClean="0"/>
              <a:t>누가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언제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</a:t>
            </a:r>
            <a:r>
              <a:rPr lang="ko-KR" altLang="en-US" baseline="0" dirty="0" smtClean="0"/>
              <a:t>업무를 진행했는지 </a:t>
            </a:r>
            <a:r>
              <a:rPr lang="ko-KR" altLang="en-US" baseline="0" dirty="0" smtClean="0"/>
              <a:t>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14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사내 게시판 메뉴에서는 사내 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익명 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부서별 게시판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등을 확인할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제목 검색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북마크</a:t>
            </a:r>
            <a:r>
              <a:rPr lang="ko-KR" altLang="en-US" baseline="0" dirty="0" smtClean="0"/>
              <a:t> 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내가 쓴 글 </a:t>
            </a:r>
            <a:r>
              <a:rPr lang="ko-KR" altLang="en-US" baseline="0" dirty="0" err="1" smtClean="0"/>
              <a:t>필터링으로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쉽게 찾을 수 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38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DM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 편의를 </a:t>
            </a:r>
            <a:r>
              <a:rPr lang="ko-KR" altLang="en-US" baseline="0" dirty="0" smtClean="0"/>
              <a:t>고려해서 별도 </a:t>
            </a:r>
            <a:r>
              <a:rPr lang="ko-KR" altLang="en-US" baseline="0" dirty="0" err="1" smtClean="0"/>
              <a:t>사이드바</a:t>
            </a:r>
            <a:r>
              <a:rPr lang="ko-KR" altLang="en-US" baseline="0" dirty="0" smtClean="0"/>
              <a:t> 메뉴로 구성하지 않고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모든 화면에서 접근할 수 있도록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움직이는 컴포넌트와 토글방식으로 사용하기 쉽게 구현했습니다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 아이디어는 프로젝트 초기에 </a:t>
            </a:r>
            <a:r>
              <a:rPr lang="ko-KR" altLang="en-US" dirty="0" err="1" smtClean="0"/>
              <a:t>차민석</a:t>
            </a:r>
            <a:r>
              <a:rPr lang="ko-KR" altLang="en-US" dirty="0" smtClean="0"/>
              <a:t> 코치님이 의견을 주셨던 내용인데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저희 프로젝트에 잘 반영해서 사용하기 편하고 재미있는 </a:t>
            </a:r>
            <a:r>
              <a:rPr lang="en-US" altLang="ko-KR" dirty="0" smtClean="0"/>
              <a:t>UI/UX</a:t>
            </a:r>
            <a:r>
              <a:rPr lang="ko-KR" altLang="en-US" dirty="0" smtClean="0"/>
              <a:t>를 만드는데 많은 도움이 된</a:t>
            </a:r>
            <a:r>
              <a:rPr lang="ko-KR" altLang="en-US" baseline="0" dirty="0" smtClean="0"/>
              <a:t> 것 같습니다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직원 관리화면에서는 신규 가입한 사용자를 승인할 수 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서비스를 이용하는 </a:t>
            </a:r>
            <a:r>
              <a:rPr lang="ko-KR" altLang="en-US" dirty="0" err="1" smtClean="0"/>
              <a:t>그룹원을</a:t>
            </a:r>
            <a:r>
              <a:rPr lang="ko-KR" altLang="en-US" dirty="0" smtClean="0"/>
              <a:t> 한 눈에 볼 수 있는 화면입니다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0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발표 순서는 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향후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소개 순으로 진행하겠습니다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60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자료실에서는 파일 업로드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다운로드가 가능하고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파일 </a:t>
            </a:r>
            <a:r>
              <a:rPr lang="ko-KR" altLang="en-US" baseline="0" dirty="0" err="1" smtClean="0"/>
              <a:t>확장자에</a:t>
            </a:r>
            <a:r>
              <a:rPr lang="ko-KR" altLang="en-US" baseline="0" dirty="0" smtClean="0"/>
              <a:t> 따른 </a:t>
            </a:r>
            <a:r>
              <a:rPr lang="ko-KR" altLang="en-US" baseline="0" dirty="0" err="1" smtClean="0"/>
              <a:t>미리보기</a:t>
            </a:r>
            <a:r>
              <a:rPr lang="ko-KR" altLang="en-US" baseline="0" dirty="0" smtClean="0"/>
              <a:t> 이미지를 </a:t>
            </a:r>
            <a:r>
              <a:rPr lang="ko-KR" altLang="en-US" baseline="0" dirty="0" smtClean="0"/>
              <a:t>제공해</a:t>
            </a:r>
            <a:r>
              <a:rPr lang="ko-KR" altLang="en-US" baseline="0" dirty="0" smtClean="0"/>
              <a:t>서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사용자가 파일을 쉽게 파악할 수 있도록 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마찬가지로 부서별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확장자별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제목별</a:t>
            </a:r>
            <a:r>
              <a:rPr lang="ko-KR" altLang="en-US" baseline="0" dirty="0" smtClean="0"/>
              <a:t> 검색이 가능합니다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5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화상회의에서는 </a:t>
            </a:r>
            <a:r>
              <a:rPr lang="ko-KR" altLang="en-US" dirty="0" err="1" smtClean="0"/>
              <a:t>음소거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화면 끄기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 공유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 등의 기능을 제공합니다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10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북마크</a:t>
            </a:r>
            <a:r>
              <a:rPr lang="ko-KR" altLang="en-US" dirty="0" smtClean="0"/>
              <a:t> 기능에서는 </a:t>
            </a:r>
            <a:r>
              <a:rPr lang="en-US" altLang="ko-KR" dirty="0" smtClean="0"/>
              <a:t>Open </a:t>
            </a:r>
            <a:r>
              <a:rPr lang="en-US" altLang="ko-KR" dirty="0" smtClean="0"/>
              <a:t>graph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protocol</a:t>
            </a:r>
            <a:r>
              <a:rPr lang="ko-KR" altLang="en-US" baseline="0" dirty="0" smtClean="0"/>
              <a:t>이</a:t>
            </a:r>
            <a:r>
              <a:rPr lang="ko-KR" altLang="en-US" dirty="0" smtClean="0"/>
              <a:t>라는 </a:t>
            </a:r>
            <a:r>
              <a:rPr lang="ko-KR" altLang="en-US" dirty="0" smtClean="0"/>
              <a:t>기술을 </a:t>
            </a:r>
            <a:r>
              <a:rPr lang="ko-KR" altLang="en-US" dirty="0" smtClean="0"/>
              <a:t>적용해봤습니다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사이트의 </a:t>
            </a:r>
            <a:r>
              <a:rPr lang="ko-KR" altLang="en-US" dirty="0" smtClean="0"/>
              <a:t>메타 데이터를 읽어 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사용자에게 </a:t>
            </a:r>
            <a:r>
              <a:rPr lang="ko-KR" altLang="en-US" dirty="0" smtClean="0"/>
              <a:t>미리 보기 정보를 제공하도록 구현했습니다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북마크</a:t>
            </a:r>
            <a:r>
              <a:rPr lang="ko-KR" altLang="en-US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 smtClean="0"/>
              <a:t>삭제</a:t>
            </a:r>
            <a:r>
              <a:rPr lang="ko-KR" altLang="en-US" baseline="0" dirty="0" smtClean="0"/>
              <a:t> 또한</a:t>
            </a:r>
            <a:r>
              <a:rPr lang="ko-KR" altLang="en-US" dirty="0" smtClean="0"/>
              <a:t> </a:t>
            </a:r>
            <a:r>
              <a:rPr lang="ko-KR" altLang="en-US" dirty="0" smtClean="0"/>
              <a:t>쉽게 이루어질 수 있도록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구성했습니다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27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기능을 제공하는 </a:t>
            </a:r>
            <a:r>
              <a:rPr lang="en-US" altLang="ko-KR" dirty="0" smtClean="0"/>
              <a:t>Ants</a:t>
            </a:r>
            <a:r>
              <a:rPr lang="ko-KR" altLang="en-US" dirty="0" smtClean="0"/>
              <a:t>를 사용했을 </a:t>
            </a:r>
            <a:r>
              <a:rPr lang="ko-KR" altLang="en-US" dirty="0" smtClean="0"/>
              <a:t>때 여러 가지 긍정적인 효과를 기대할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baseline="0" dirty="0" smtClean="0"/>
              <a:t>먼저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비교적 적은 규모의 조직에 조금 더 최적화되어 사용할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그룹원의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업무추적이</a:t>
            </a:r>
            <a:r>
              <a:rPr lang="ko-KR" altLang="en-US" baseline="0" dirty="0" smtClean="0"/>
              <a:t> 가능하기 때문에 별도의 업무 공유 시간이 </a:t>
            </a:r>
            <a:r>
              <a:rPr lang="ko-KR" altLang="en-US" baseline="0" dirty="0" smtClean="0"/>
              <a:t>줄어든다는 것을 기대할 수 있습니다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 간결한 </a:t>
            </a:r>
            <a:r>
              <a:rPr lang="en-US" altLang="ko-KR" baseline="0" dirty="0" smtClean="0"/>
              <a:t>UI / UX</a:t>
            </a:r>
            <a:r>
              <a:rPr lang="ko-KR" altLang="en-US" baseline="0" dirty="0" smtClean="0"/>
              <a:t>로 쉽게 배우고 무엇보다 업무에 </a:t>
            </a:r>
            <a:r>
              <a:rPr lang="ko-KR" altLang="en-US" baseline="0" dirty="0" smtClean="0"/>
              <a:t>빠르게 </a:t>
            </a:r>
            <a:r>
              <a:rPr lang="ko-KR" altLang="en-US" baseline="0" dirty="0" smtClean="0"/>
              <a:t>도입이 가능합니다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2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바로 </a:t>
            </a:r>
            <a:r>
              <a:rPr lang="ko-KR" altLang="en-US" dirty="0" smtClean="0"/>
              <a:t>프로젝트 시연 진행하겠습니다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2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향후 계획입니다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저희 팀의 향후 계획은 전자</a:t>
            </a:r>
            <a:r>
              <a:rPr lang="ko-KR" altLang="en-US" baseline="0" dirty="0" smtClean="0"/>
              <a:t> 결재 시스템과 실시간 공유 문서 편집 기능을 개발하는 것 입니다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두 기능 모두</a:t>
            </a:r>
            <a:r>
              <a:rPr lang="ko-KR" altLang="en-US" baseline="0" dirty="0" smtClean="0"/>
              <a:t> 이번 공통 프로젝트에 포함하려고 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전자 결재의 흐름이나 실시간 문서 편집에 사용되는 기술의 난이도 때문에 구현하지는 못했습니다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공통 프로젝트를 마치고 시간 여유가 좀 생기면 저희 팀이 다시 도전해보고 싶은 기능들입니다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35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수익창출 방안으로는 </a:t>
            </a:r>
            <a:r>
              <a:rPr lang="ko-KR" altLang="en-US" dirty="0" smtClean="0"/>
              <a:t>크게 두 가지를 생각하고 </a:t>
            </a:r>
            <a:r>
              <a:rPr lang="ko-KR" altLang="en-US" dirty="0" smtClean="0"/>
              <a:t>있는데</a:t>
            </a:r>
            <a:r>
              <a:rPr lang="en-US" altLang="ko-KR" dirty="0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첫 번째로는 무료 버전으로 사용자를 모으고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기간 사용 후에 정기 구독 회원으로 전환을 유도하는 </a:t>
            </a:r>
            <a:r>
              <a:rPr lang="ko-KR" altLang="en-US" dirty="0" smtClean="0"/>
              <a:t>수익모델이 있고</a:t>
            </a:r>
            <a:r>
              <a:rPr lang="en-US" altLang="ko-KR" dirty="0" smtClean="0"/>
              <a:t>, 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 번째로는 서비스 내에 광고를 삽입해서 광고료를 통한 수익 창출 방안을 고려하고 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9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저희 팀원들을 소개하고 마무리하겠습니다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0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저는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팀에서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테크리더</a:t>
            </a:r>
            <a:r>
              <a:rPr lang="ko-KR" altLang="en-US" baseline="0" dirty="0" smtClean="0"/>
              <a:t> 역할을 수행했고</a:t>
            </a:r>
            <a:r>
              <a:rPr lang="en-US" altLang="ko-KR" baseline="0" dirty="0" smtClean="0"/>
              <a:t>, DB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파일처리</a:t>
            </a:r>
            <a:r>
              <a:rPr lang="en-US" altLang="ko-KR" baseline="0" dirty="0" smtClean="0"/>
              <a:t>, REST API </a:t>
            </a:r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화상회의 서버 구축을 담당했습니다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김지안님은</a:t>
            </a:r>
            <a:r>
              <a:rPr lang="ko-KR" altLang="en-US" baseline="0" dirty="0" smtClean="0"/>
              <a:t> 프론트 </a:t>
            </a:r>
            <a:r>
              <a:rPr lang="ko-KR" altLang="en-US" baseline="0" dirty="0" err="1" smtClean="0"/>
              <a:t>엔드</a:t>
            </a:r>
            <a:r>
              <a:rPr lang="ko-KR" altLang="en-US" baseline="0" dirty="0" smtClean="0"/>
              <a:t> 개발과 기획자 역할을 </a:t>
            </a:r>
            <a:r>
              <a:rPr lang="ko-KR" altLang="en-US" baseline="0" dirty="0" err="1" smtClean="0"/>
              <a:t>수행해주셨고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 화면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캘린더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업무기록</a:t>
            </a:r>
            <a:r>
              <a:rPr lang="ko-KR" altLang="en-US" baseline="0" dirty="0" smtClean="0"/>
              <a:t> 등 전반적인 </a:t>
            </a:r>
            <a:r>
              <a:rPr lang="en-US" altLang="ko-KR" baseline="0" dirty="0" smtClean="0"/>
              <a:t>UI/UX</a:t>
            </a:r>
            <a:r>
              <a:rPr lang="ko-KR" altLang="en-US" baseline="0" dirty="0" smtClean="0"/>
              <a:t> 작업을 맡아주셨습니다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7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넘어감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93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황지훈님은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테크리더</a:t>
            </a:r>
            <a:r>
              <a:rPr lang="ko-KR" altLang="en-US" dirty="0" smtClean="0"/>
              <a:t> 역할을 수행하면서 화상회의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DM, </a:t>
            </a:r>
            <a:r>
              <a:rPr lang="ko-KR" altLang="en-US" baseline="0" dirty="0" smtClean="0"/>
              <a:t>게시판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메인화면</a:t>
            </a:r>
            <a:r>
              <a:rPr lang="ko-KR" altLang="en-US" baseline="0" dirty="0" smtClean="0"/>
              <a:t> 등의 </a:t>
            </a:r>
            <a:r>
              <a:rPr lang="ko-KR" altLang="en-US" baseline="0" dirty="0" err="1" smtClean="0"/>
              <a:t>프론트엔드</a:t>
            </a:r>
            <a:r>
              <a:rPr lang="ko-KR" altLang="en-US" baseline="0" dirty="0" smtClean="0"/>
              <a:t> 작업을 담당했습니다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마지막으로 저희 정범진 팀장님은 전반적인 계획을 수립하고 </a:t>
            </a:r>
            <a:r>
              <a:rPr lang="en-US" altLang="ko-KR" baseline="0" dirty="0" smtClean="0"/>
              <a:t>RTC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open graph protocol</a:t>
            </a:r>
            <a:r>
              <a:rPr lang="ko-KR" altLang="en-US" baseline="0" dirty="0" smtClean="0"/>
              <a:t>을 이용한 </a:t>
            </a:r>
            <a:r>
              <a:rPr lang="ko-KR" altLang="en-US" baseline="0" dirty="0" err="1" smtClean="0"/>
              <a:t>북마크</a:t>
            </a:r>
            <a:r>
              <a:rPr lang="ko-KR" altLang="en-US" baseline="0" dirty="0" smtClean="0"/>
              <a:t> 기능 등을 맡아서 해주셨습니다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08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이상으로 저희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Ants </a:t>
            </a:r>
            <a:r>
              <a:rPr lang="ko-KR" altLang="en-US" dirty="0" smtClean="0"/>
              <a:t>발표를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긴 발표 들어주셔서 감사하고</a:t>
            </a:r>
            <a:r>
              <a:rPr lang="en-US" altLang="ko-KR" dirty="0" smtClean="0"/>
              <a:t>, 2</a:t>
            </a:r>
            <a:r>
              <a:rPr lang="ko-KR" altLang="en-US" dirty="0" smtClean="0"/>
              <a:t>학기 첫 공통 프로젝트 다들 </a:t>
            </a:r>
            <a:r>
              <a:rPr lang="ko-KR" altLang="en-US" dirty="0" err="1" smtClean="0"/>
              <a:t>고생많으셨습니다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6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 혹시 </a:t>
            </a:r>
            <a:r>
              <a:rPr lang="ko-KR" altLang="en-US" dirty="0" err="1" smtClean="0"/>
              <a:t>싸피</a:t>
            </a:r>
            <a:r>
              <a:rPr lang="ko-KR" altLang="en-US" baseline="0" dirty="0" smtClean="0"/>
              <a:t> 활동 하면서 불편한 점 없으셨나요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저는 좀 불편하다고 </a:t>
            </a:r>
            <a:r>
              <a:rPr lang="ko-KR" altLang="en-US" baseline="0" dirty="0" err="1" smtClean="0"/>
              <a:t>느꼈던게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교육을 위해 여러 개의 플랫폼을 한 번에 </a:t>
            </a:r>
            <a:r>
              <a:rPr lang="ko-KR" altLang="en-US" baseline="0" dirty="0" err="1" smtClean="0"/>
              <a:t>사용하다보니까</a:t>
            </a:r>
            <a:r>
              <a:rPr lang="ko-KR" altLang="en-US" baseline="0" dirty="0" smtClean="0"/>
              <a:t> 혼선이 자주 있었던 것 같습니다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V </a:t>
            </a:r>
            <a:r>
              <a:rPr lang="ko-KR" altLang="en-US" baseline="0" dirty="0" err="1" smtClean="0"/>
              <a:t>에듀싸피는</a:t>
            </a:r>
            <a:r>
              <a:rPr lang="ko-KR" altLang="en-US" baseline="0" dirty="0" smtClean="0"/>
              <a:t> 교육생 </a:t>
            </a:r>
            <a:r>
              <a:rPr lang="ko-KR" altLang="en-US" baseline="0" dirty="0" err="1" smtClean="0"/>
              <a:t>출결관리와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평가 </a:t>
            </a:r>
            <a:endParaRPr lang="en-US" altLang="ko-KR" baseline="0" dirty="0" smtClean="0"/>
          </a:p>
          <a:p>
            <a:r>
              <a:rPr lang="en-US" altLang="ko-KR" baseline="0" dirty="0" smtClean="0"/>
              <a:t>V </a:t>
            </a:r>
            <a:r>
              <a:rPr lang="ko-KR" altLang="en-US" baseline="0" dirty="0" smtClean="0"/>
              <a:t>유튜브는 라이브 강의</a:t>
            </a:r>
            <a:endParaRPr lang="en-US" altLang="ko-KR" baseline="0" dirty="0" smtClean="0"/>
          </a:p>
          <a:p>
            <a:r>
              <a:rPr lang="en-US" altLang="ko-KR" baseline="0" dirty="0" smtClean="0"/>
              <a:t>V </a:t>
            </a:r>
            <a:r>
              <a:rPr lang="ko-KR" altLang="en-US" baseline="0" dirty="0" err="1" smtClean="0"/>
              <a:t>매터모스트는</a:t>
            </a:r>
            <a:r>
              <a:rPr lang="ko-KR" altLang="en-US" baseline="0" dirty="0" smtClean="0"/>
              <a:t> 개인 메시지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공지사항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 공유</a:t>
            </a:r>
            <a:endParaRPr lang="en-US" altLang="ko-KR" baseline="0" dirty="0" smtClean="0"/>
          </a:p>
          <a:p>
            <a:r>
              <a:rPr lang="en-US" altLang="ko-KR" baseline="0" dirty="0" smtClean="0"/>
              <a:t>V </a:t>
            </a:r>
            <a:r>
              <a:rPr lang="ko-KR" altLang="en-US" baseline="0" dirty="0" err="1" smtClean="0"/>
              <a:t>웹엑스는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화상미팅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이렇게 많은 플랫폼을 사용하다 보니까 </a:t>
            </a:r>
            <a:endParaRPr lang="en-US" altLang="ko-KR" baseline="0" dirty="0" smtClean="0"/>
          </a:p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찾고자하는</a:t>
            </a:r>
            <a:r>
              <a:rPr lang="ko-KR" altLang="en-US" dirty="0" smtClean="0"/>
              <a:t> 파일이 </a:t>
            </a:r>
            <a:r>
              <a:rPr lang="ko-KR" altLang="en-US" dirty="0" err="1" smtClean="0"/>
              <a:t>매터모스트에</a:t>
            </a:r>
            <a:r>
              <a:rPr lang="ko-KR" altLang="en-US" dirty="0" smtClean="0"/>
              <a:t> 올라왔는지</a:t>
            </a:r>
            <a:r>
              <a:rPr lang="en-US" altLang="ko-KR" dirty="0" smtClean="0"/>
              <a:t>V, </a:t>
            </a:r>
            <a:r>
              <a:rPr lang="ko-KR" altLang="en-US" dirty="0" err="1" smtClean="0"/>
              <a:t>에듀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싸피에</a:t>
            </a:r>
            <a:r>
              <a:rPr lang="ko-KR" altLang="en-US" dirty="0" smtClean="0"/>
              <a:t> 올라왔는지</a:t>
            </a:r>
            <a:r>
              <a:rPr lang="en-US" altLang="ko-KR" dirty="0" smtClean="0"/>
              <a:t>V, </a:t>
            </a:r>
            <a:r>
              <a:rPr lang="ko-KR" altLang="en-US" dirty="0" smtClean="0"/>
              <a:t>오후 일정에 수업이 있다고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유튜브에서 진행되는건지</a:t>
            </a:r>
            <a:r>
              <a:rPr lang="en-US" altLang="ko-KR" dirty="0" smtClean="0"/>
              <a:t>V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웹엑스를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접속해야하는건지</a:t>
            </a:r>
            <a:r>
              <a:rPr lang="en-US" altLang="ko-KR" dirty="0" smtClean="0"/>
              <a:t>V</a:t>
            </a:r>
            <a:r>
              <a:rPr lang="ko-KR" altLang="en-US" dirty="0" smtClean="0"/>
              <a:t> 가끔 헷갈릴 때가 많았습니다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나만 못 찾고있나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싶은 마음에 다른 교육생들한테 물어보기도 했고</a:t>
            </a:r>
            <a:r>
              <a:rPr lang="en-US" altLang="ko-KR" dirty="0" smtClean="0"/>
              <a:t>V, </a:t>
            </a:r>
            <a:r>
              <a:rPr lang="ko-KR" altLang="en-US" dirty="0" smtClean="0"/>
              <a:t>또 막상 </a:t>
            </a:r>
            <a:r>
              <a:rPr lang="ko-KR" altLang="en-US" dirty="0" err="1" smtClean="0"/>
              <a:t>웹엑스에</a:t>
            </a:r>
            <a:r>
              <a:rPr lang="ko-KR" altLang="en-US" dirty="0" smtClean="0"/>
              <a:t> 접속했는데 미팅이 비활성화 되어있으면 괜히 불안하고 그랬습니다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17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이 원인을 여러 플랫폼을 한 번에 사용하기 때문에 혼선이 생기는 것이라고 생각했고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1"/>
            <a:r>
              <a:rPr lang="ko-KR" altLang="en-US" dirty="0" smtClean="0"/>
              <a:t>이런 핵심 기능을 한 데 모은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 통합 그룹웨어 서비스를 개발하면 이 문제를 개선할 수 있지 않을까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생각을 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pPr fontAlgn="base" latinLnBrk="1"/>
            <a:r>
              <a:rPr lang="ko-KR" altLang="en-US" baseline="0" dirty="0" smtClean="0"/>
              <a:t>그래서 다양한 기능을 제공하는 </a:t>
            </a:r>
            <a:r>
              <a:rPr lang="en-US" altLang="ko-KR" baseline="0" dirty="0" smtClean="0"/>
              <a:t>VV Ants</a:t>
            </a:r>
            <a:r>
              <a:rPr lang="ko-KR" altLang="en-US" baseline="0" dirty="0" smtClean="0"/>
              <a:t>라는 통합 그룹웨어 서비스를 기획하게 됐습니다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6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열심히 일하는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개미들을 모티브로 탄생하게 된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서비스명이고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약자의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원말의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you need is Trendy Service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당신이 일하는 데 있어서 필요한 것은 이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트렌디한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 하나면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충분하다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메시지를 전하고자 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0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엔츠는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협업에 필요한 다양한 기능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그룹 조직의 업무 효율을 극대화하는 것을 목표로 삼고 개발을 진행했습니다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2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그룹웨어에 </a:t>
            </a:r>
            <a:r>
              <a:rPr lang="ko-KR" altLang="en-US" dirty="0" smtClean="0"/>
              <a:t>대한 시장 조사를 </a:t>
            </a:r>
            <a:r>
              <a:rPr lang="ko-KR" altLang="en-US" dirty="0" smtClean="0"/>
              <a:t>하면서 그룹웨어 트렌드 및 동향에 대해 알아봤습니다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다우 오피스 그룹에서 발표한 </a:t>
            </a:r>
            <a:r>
              <a:rPr lang="en-US" altLang="ko-KR" dirty="0" smtClean="0"/>
              <a:t>2020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그룹웨어 트렌드에는 독립적인 </a:t>
            </a:r>
            <a:r>
              <a:rPr lang="ko-KR" altLang="en-US" baseline="0" dirty="0" smtClean="0"/>
              <a:t>플랫폼을 여러 개 사용하는 것 보다 </a:t>
            </a:r>
            <a:r>
              <a:rPr lang="ko-KR" altLang="en-US" baseline="0" dirty="0" smtClean="0"/>
              <a:t>통합 </a:t>
            </a:r>
            <a:r>
              <a:rPr lang="ko-KR" altLang="en-US" baseline="0" dirty="0" smtClean="0"/>
              <a:t>플랫폼을 사용하는 방식이 시장에서 선호되고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업계 </a:t>
            </a:r>
            <a:r>
              <a:rPr lang="ko-KR" altLang="en-US" baseline="0" dirty="0" err="1" smtClean="0"/>
              <a:t>트렌드라는</a:t>
            </a:r>
            <a:r>
              <a:rPr lang="ko-KR" altLang="en-US" baseline="0" dirty="0" smtClean="0"/>
              <a:t> 것을 알 수 있었습니다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이러한 시장의 방향이 저희 </a:t>
            </a:r>
            <a:r>
              <a:rPr lang="ko-KR" altLang="en-US" baseline="0" dirty="0" err="1" smtClean="0"/>
              <a:t>엔츠의</a:t>
            </a:r>
            <a:r>
              <a:rPr lang="ko-KR" altLang="en-US" baseline="0" dirty="0" smtClean="0"/>
              <a:t> 방향과 맞아 떨어진다는 것 또한 느낄 수 있었습니다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277E-E95C-4D25-9F27-AA9F85042C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9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7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1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15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1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7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1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9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5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4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61A6C-4A9A-4033-8818-7373B599095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D8137-6FA5-40E7-B1AD-1087B2E25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7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hyperlink" Target="https://i5b103.p.ssafy.io:8443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1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https://i0.wp.com/blog.jandi.com/ko/wp-content/uploads/sites/4/2020/04/01.png?resize=750%2C4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90" y="738140"/>
            <a:ext cx="9110813" cy="522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44678" y="1990846"/>
            <a:ext cx="3287211" cy="393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24" y="1990846"/>
            <a:ext cx="3095153" cy="17852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9277931" y="5648031"/>
            <a:ext cx="22935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3</a:t>
            </a:r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팀</a:t>
            </a:r>
            <a:endParaRPr lang="en-US" altLang="ko-KR" sz="16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  <a:p>
            <a:r>
              <a:rPr lang="ko-KR" altLang="en-US" sz="16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김지안</a:t>
            </a:r>
            <a:r>
              <a:rPr lang="en-US" altLang="ko-KR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,</a:t>
            </a:r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             </a:t>
            </a:r>
            <a:r>
              <a:rPr lang="en-US" altLang="ko-KR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, </a:t>
            </a:r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정범진</a:t>
            </a:r>
            <a:r>
              <a:rPr lang="en-US" altLang="ko-KR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, </a:t>
            </a:r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황지훈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9848021" y="5895077"/>
            <a:ext cx="5030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이재영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9848021" y="5850577"/>
            <a:ext cx="5030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2D608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이재영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2D608"/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95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15" name="타원 14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2237" y="2870525"/>
            <a:ext cx="373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02.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프로젝트 소개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5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선행 기술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차별점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0" name="타원 19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48" y="1640761"/>
            <a:ext cx="6300369" cy="295381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596" y="1475098"/>
            <a:ext cx="5694441" cy="31993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390" y="2944442"/>
            <a:ext cx="5492110" cy="329993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500" y="2757369"/>
            <a:ext cx="6333754" cy="32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86638" y="382414"/>
            <a:ext cx="143558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선행 기술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차별점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028" name="Picture 4" descr="Ο χρήστης 공주님 먹튀🦈🦐NaRi🌸なり στο Twitter: &amp;quot;신입이 아는거 없다는거 알긴 아는데 지금 교육 10일째인데  첫 날 알려줬던 기본적인걸 못하면 어떡해요......오늘 트러블 생길뻔했잔아요...다음주부터는 본인 혼자하셔야되는데요… &amp;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26" y="1670798"/>
            <a:ext cx="2413473" cy="24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흠 - 해외축구 - 에펨코리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35" y="3876320"/>
            <a:ext cx="2158529" cy="189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흠터레스팅 모음 : 네이버 블로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94" y="1670798"/>
            <a:ext cx="3232259" cy="32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0" name="타원 19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5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선행 기술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차별점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074" name="Picture 2" descr="꿈은 없구요. 놀고 싶습니다. :: 독수리 오형제 역시 형이야 구하러 왔구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92" y="1778008"/>
            <a:ext cx="3705950" cy="2779464"/>
          </a:xfrm>
          <a:prstGeom prst="rect">
            <a:avLst/>
          </a:prstGeom>
          <a:noFill/>
          <a:scene3d>
            <a:camera prst="orthographicFront">
              <a:rot lat="0" lon="108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706" y="1915236"/>
            <a:ext cx="1507233" cy="12133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468" y="3105598"/>
            <a:ext cx="1787770" cy="6950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84052" y="1319682"/>
            <a:ext cx="150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6.2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…!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28664" y="2778689"/>
            <a:ext cx="8990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3.5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078" name="Picture 6" descr="등장 짤 - 짤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38" y="1770403"/>
            <a:ext cx="5103316" cy="279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85" y="2038295"/>
            <a:ext cx="2547622" cy="14694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75399" y="4737695"/>
            <a:ext cx="31479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그렇다면 </a:t>
            </a:r>
            <a:r>
              <a:rPr lang="en-US" altLang="ko-KR" sz="2400" dirty="0" smtClean="0">
                <a:solidFill>
                  <a:srgbClr val="00B050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ANTS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는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6638" y="382414"/>
            <a:ext cx="143558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7" name="타원 26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9" name="타원 28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0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15" name="타원 14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선행 기술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차별점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60" y="2478200"/>
            <a:ext cx="638175" cy="704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208" y="2478200"/>
            <a:ext cx="77152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154" y="2459150"/>
            <a:ext cx="733425" cy="742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935" y="3333164"/>
            <a:ext cx="685800" cy="723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6458" y="3371264"/>
            <a:ext cx="590550" cy="647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00454" y="4414141"/>
            <a:ext cx="2352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협업에 필요한 필수 기능 제공</a:t>
            </a:r>
            <a:endParaRPr lang="ko-KR" altLang="en-US" sz="14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pic>
        <p:nvPicPr>
          <p:cNvPr id="21" name="Picture 10" descr="모바일 앱 기획이 처음이라면 꼭 봐야되는 글_사용자 기반의 UI/U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98" y="2411830"/>
            <a:ext cx="2723585" cy="181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21390" y="4382777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간결한 </a:t>
            </a:r>
            <a:r>
              <a:rPr lang="en-US" altLang="ko-KR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UI / UX</a:t>
            </a:r>
            <a:r>
              <a:rPr lang="ko-KR" altLang="en-US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로 </a:t>
            </a:r>
            <a:endParaRPr lang="en-US" altLang="ko-KR" sz="1400" dirty="0" smtClean="0">
              <a:latin typeface="Pretendard Black" panose="02000A03000000020004" pitchFamily="2" charset="-127"/>
              <a:ea typeface="Pretendard Black" panose="02000A03000000020004" pitchFamily="2" charset="-127"/>
            </a:endParaRPr>
          </a:p>
          <a:p>
            <a:pPr algn="ctr"/>
            <a:r>
              <a:rPr lang="ko-KR" altLang="en-US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쉽게 이용 가능</a:t>
            </a:r>
            <a:endParaRPr lang="ko-KR" altLang="en-US" sz="1400" dirty="0">
              <a:latin typeface="Pretendard Black" panose="02000A03000000020004" pitchFamily="2" charset="-127"/>
              <a:ea typeface="Pretendard Black" panose="02000A03000000020004" pitchFamily="2" charset="-127"/>
            </a:endParaRPr>
          </a:p>
        </p:txBody>
      </p:sp>
      <p:pic>
        <p:nvPicPr>
          <p:cNvPr id="23" name="Picture 18" descr="마감] MRM 사용자를 위한 구글 애널리틱스 빠른 도입 패키지 🚀 : 누구나데이터 블로그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38027" r="13289" b="15999"/>
          <a:stretch/>
        </p:blipFill>
        <p:spPr bwMode="auto">
          <a:xfrm>
            <a:off x="7902700" y="2278555"/>
            <a:ext cx="2728191" cy="180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052382" y="4346109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ANTS</a:t>
            </a:r>
            <a:r>
              <a:rPr lang="ko-KR" altLang="en-US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를 업무에</a:t>
            </a:r>
            <a:endParaRPr lang="en-US" altLang="ko-KR" sz="1400" dirty="0" smtClean="0">
              <a:latin typeface="Pretendard Black" panose="02000A03000000020004" pitchFamily="2" charset="-127"/>
              <a:ea typeface="Pretendard Black" panose="02000A03000000020004" pitchFamily="2" charset="-127"/>
            </a:endParaRPr>
          </a:p>
          <a:p>
            <a:pPr algn="ctr"/>
            <a:r>
              <a:rPr lang="ko-KR" altLang="en-US" sz="1400" dirty="0" smtClean="0">
                <a:latin typeface="Pretendard Black" panose="02000A03000000020004" pitchFamily="2" charset="-127"/>
                <a:ea typeface="Pretendard Black" panose="02000A03000000020004" pitchFamily="2" charset="-127"/>
              </a:rPr>
              <a:t>빠르게 도입 가능</a:t>
            </a:r>
            <a:endParaRPr lang="en-US" altLang="ko-KR" sz="1400" dirty="0" smtClean="0">
              <a:latin typeface="Pretendard Black" panose="02000A03000000020004" pitchFamily="2" charset="-127"/>
              <a:ea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2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8304" y="1883724"/>
            <a:ext cx="1584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근태 관리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43" y="1267989"/>
            <a:ext cx="2639902" cy="3967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3" y="3301821"/>
            <a:ext cx="6418134" cy="18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8304" y="1784788"/>
            <a:ext cx="34780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출퇴근 시간 및 업무 추적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76" y="1491497"/>
            <a:ext cx="2204593" cy="4453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48" y="2280355"/>
            <a:ext cx="7094012" cy="36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6637" y="1815089"/>
            <a:ext cx="34780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사내 게시판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116" y="2354487"/>
            <a:ext cx="8715150" cy="3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20" y="2132167"/>
            <a:ext cx="3188802" cy="37433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15" y="2246453"/>
            <a:ext cx="3190476" cy="348571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4287" y="1766312"/>
            <a:ext cx="1973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실시간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DM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3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74288" y="1766312"/>
            <a:ext cx="314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직원 관리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03" y="2166422"/>
            <a:ext cx="8485806" cy="37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84811" y="5032511"/>
            <a:ext cx="141051" cy="141051"/>
            <a:chOff x="5885234" y="2188723"/>
            <a:chExt cx="282102" cy="28210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0415" y="1056907"/>
            <a:ext cx="211922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8053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Index</a:t>
            </a:r>
            <a:endParaRPr lang="ko-KR" altLang="en-US" sz="5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E38053"/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02DBB-6D74-4E33-AABB-5690B4DDC14E}"/>
              </a:ext>
            </a:extLst>
          </p:cNvPr>
          <p:cNvSpPr txBox="1"/>
          <p:nvPr/>
        </p:nvSpPr>
        <p:spPr>
          <a:xfrm>
            <a:off x="2445193" y="2687988"/>
            <a:ext cx="952419" cy="78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42AF3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42AF3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F3B06-A413-429C-92BF-83D5EF2233D6}"/>
              </a:ext>
            </a:extLst>
          </p:cNvPr>
          <p:cNvSpPr txBox="1"/>
          <p:nvPr/>
        </p:nvSpPr>
        <p:spPr>
          <a:xfrm>
            <a:off x="4949528" y="2686802"/>
            <a:ext cx="628736" cy="7875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ACB1AB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ACB1AB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1DB5A-E77A-4BE7-8299-4B9CBAF91A96}"/>
              </a:ext>
            </a:extLst>
          </p:cNvPr>
          <p:cNvSpPr txBox="1"/>
          <p:nvPr/>
        </p:nvSpPr>
        <p:spPr>
          <a:xfrm>
            <a:off x="7471298" y="2697565"/>
            <a:ext cx="628735" cy="7875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42AF3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42AF3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1DB5A-E77A-4BE7-8299-4B9CBAF91A96}"/>
              </a:ext>
            </a:extLst>
          </p:cNvPr>
          <p:cNvSpPr txBox="1"/>
          <p:nvPr/>
        </p:nvSpPr>
        <p:spPr>
          <a:xfrm>
            <a:off x="9547827" y="2679928"/>
            <a:ext cx="54983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2E2DE4-0000-4BD8-82BF-E236D3BD461E}"/>
              </a:ext>
            </a:extLst>
          </p:cNvPr>
          <p:cNvCxnSpPr/>
          <p:nvPr/>
        </p:nvCxnSpPr>
        <p:spPr>
          <a:xfrm>
            <a:off x="2325762" y="3065961"/>
            <a:ext cx="73013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174D7F-B1F7-4C72-B472-80E693FB1228}"/>
              </a:ext>
            </a:extLst>
          </p:cNvPr>
          <p:cNvCxnSpPr/>
          <p:nvPr/>
        </p:nvCxnSpPr>
        <p:spPr>
          <a:xfrm>
            <a:off x="4848127" y="3065961"/>
            <a:ext cx="73013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AC92A4-3CD0-41F3-8B0B-9A99694F4381}"/>
              </a:ext>
            </a:extLst>
          </p:cNvPr>
          <p:cNvCxnSpPr/>
          <p:nvPr/>
        </p:nvCxnSpPr>
        <p:spPr>
          <a:xfrm>
            <a:off x="7420596" y="3091321"/>
            <a:ext cx="73013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02241-DAB9-477F-A606-58EDE9391E42}"/>
              </a:ext>
            </a:extLst>
          </p:cNvPr>
          <p:cNvSpPr/>
          <p:nvPr/>
        </p:nvSpPr>
        <p:spPr>
          <a:xfrm>
            <a:off x="9488697" y="3062278"/>
            <a:ext cx="722214" cy="28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AC92A4-3CD0-41F3-8B0B-9A99694F4381}"/>
              </a:ext>
            </a:extLst>
          </p:cNvPr>
          <p:cNvCxnSpPr/>
          <p:nvPr/>
        </p:nvCxnSpPr>
        <p:spPr>
          <a:xfrm>
            <a:off x="9451687" y="3050339"/>
            <a:ext cx="759224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F84D9C-3CE2-4ED2-99CD-B946A4C15CFE}"/>
              </a:ext>
            </a:extLst>
          </p:cNvPr>
          <p:cNvSpPr txBox="1"/>
          <p:nvPr/>
        </p:nvSpPr>
        <p:spPr>
          <a:xfrm>
            <a:off x="9472637" y="3129297"/>
            <a:ext cx="6867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9432221" y="3620729"/>
            <a:ext cx="7902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1. 3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팀 소개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9469743" y="4025030"/>
            <a:ext cx="6395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2. Q &amp; A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602241-DAB9-477F-A606-58EDE9391E42}"/>
              </a:ext>
            </a:extLst>
          </p:cNvPr>
          <p:cNvSpPr/>
          <p:nvPr/>
        </p:nvSpPr>
        <p:spPr>
          <a:xfrm>
            <a:off x="7400009" y="3106726"/>
            <a:ext cx="722214" cy="28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84D9C-3CE2-4ED2-99CD-B946A4C15CFE}"/>
              </a:ext>
            </a:extLst>
          </p:cNvPr>
          <p:cNvSpPr txBox="1"/>
          <p:nvPr/>
        </p:nvSpPr>
        <p:spPr>
          <a:xfrm>
            <a:off x="7323366" y="3171877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향후 계획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7368081" y="3620729"/>
            <a:ext cx="8351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기능 구현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7368081" y="4025030"/>
            <a:ext cx="12182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수익 창출 방향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4B781-B81C-4888-B7B7-65D6D1F5DF98}"/>
              </a:ext>
            </a:extLst>
          </p:cNvPr>
          <p:cNvSpPr/>
          <p:nvPr/>
        </p:nvSpPr>
        <p:spPr>
          <a:xfrm>
            <a:off x="4872084" y="3081225"/>
            <a:ext cx="694545" cy="28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F84D9C-3CE2-4ED2-99CD-B946A4C15CFE}"/>
              </a:ext>
            </a:extLst>
          </p:cNvPr>
          <p:cNvSpPr txBox="1"/>
          <p:nvPr/>
        </p:nvSpPr>
        <p:spPr>
          <a:xfrm>
            <a:off x="4604100" y="3164070"/>
            <a:ext cx="1319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4388004" y="3620729"/>
            <a:ext cx="18113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선행기술 분석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&amp;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차별점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4383996" y="4025030"/>
            <a:ext cx="16382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주요기능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&amp;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기대효과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4383996" y="4429331"/>
            <a:ext cx="11782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프로젝트 시연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6FCC8D-8231-483F-835B-BF00CD6A2571}"/>
              </a:ext>
            </a:extLst>
          </p:cNvPr>
          <p:cNvSpPr/>
          <p:nvPr/>
        </p:nvSpPr>
        <p:spPr>
          <a:xfrm>
            <a:off x="2349853" y="3082313"/>
            <a:ext cx="694545" cy="28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2DCE17-9034-4790-9896-6CE83E9485C9}"/>
              </a:ext>
            </a:extLst>
          </p:cNvPr>
          <p:cNvSpPr txBox="1"/>
          <p:nvPr/>
        </p:nvSpPr>
        <p:spPr>
          <a:xfrm>
            <a:off x="2151687" y="3177522"/>
            <a:ext cx="13195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069F4E-696B-4CC9-8942-A6EA68A4A4E3}"/>
              </a:ext>
            </a:extLst>
          </p:cNvPr>
          <p:cNvSpPr txBox="1"/>
          <p:nvPr/>
        </p:nvSpPr>
        <p:spPr>
          <a:xfrm>
            <a:off x="2287289" y="3620729"/>
            <a:ext cx="8351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문제 인식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B592C1-B60F-4063-8E16-927ED81CD9D1}"/>
              </a:ext>
            </a:extLst>
          </p:cNvPr>
          <p:cNvSpPr txBox="1"/>
          <p:nvPr/>
        </p:nvSpPr>
        <p:spPr>
          <a:xfrm>
            <a:off x="2267099" y="4025031"/>
            <a:ext cx="862417" cy="215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원인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B592C1-B60F-4063-8E16-927ED81CD9D1}"/>
              </a:ext>
            </a:extLst>
          </p:cNvPr>
          <p:cNvSpPr txBox="1"/>
          <p:nvPr/>
        </p:nvSpPr>
        <p:spPr>
          <a:xfrm>
            <a:off x="2264694" y="4437446"/>
            <a:ext cx="8672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해결 방법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74288" y="1766312"/>
            <a:ext cx="314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자료실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026" y="2234967"/>
            <a:ext cx="7621152" cy="36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74288" y="1766312"/>
            <a:ext cx="314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화상 회의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245" y="2351431"/>
            <a:ext cx="7250892" cy="35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주요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04925" y="1810182"/>
            <a:ext cx="141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- ANTS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5325892" y="3516856"/>
            <a:ext cx="923868" cy="409477"/>
          </a:xfrm>
          <a:prstGeom prst="rightArrow">
            <a:avLst/>
          </a:prstGeom>
          <a:solidFill>
            <a:srgbClr val="DE6658"/>
          </a:solidFill>
          <a:ln>
            <a:solidFill>
              <a:srgbClr val="DE6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17" y="2376235"/>
            <a:ext cx="3541035" cy="2379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65" y="2305873"/>
            <a:ext cx="3506427" cy="32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21" name="타원 2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기대 효과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4102" name="Picture 6" descr="협업툴 콜라비_MBTI를 활용한 팀 구성법 – 스타트업 스토리 플랫폼 &amp;#39;플래텀(Platum)&amp;#39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7" y="2128270"/>
            <a:ext cx="2923118" cy="21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196,224 정리일러스트, 벡터, 상업적 이미지사이트 - 123R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2" y="2073919"/>
            <a:ext cx="2276067" cy="227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모바일 앱 기획이 처음이라면 꼭 봐야되는 글_사용자 기반의 UI/U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316577"/>
            <a:ext cx="2723585" cy="181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9300" y="4320609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소규모 그룹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에</a:t>
            </a:r>
            <a:r>
              <a:rPr lang="ko-KR" altLang="en-US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적합한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필수기능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제공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98706" y="4328824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날짜 별로 </a:t>
            </a:r>
            <a:r>
              <a:rPr lang="ko-KR" altLang="en-US" sz="1600" dirty="0" err="1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그룹원의</a:t>
            </a:r>
            <a:r>
              <a:rPr lang="ko-KR" altLang="en-US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endParaRPr lang="en-US" altLang="ko-KR" sz="1600" dirty="0" smtClean="0">
              <a:solidFill>
                <a:srgbClr val="00B05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업무추적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가능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491" y="4287524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간결한 </a:t>
            </a:r>
            <a:r>
              <a:rPr lang="en-US" altLang="ko-KR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UI / UX</a:t>
            </a:r>
            <a:r>
              <a:rPr lang="ko-KR" altLang="en-US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로 </a:t>
            </a:r>
            <a:endParaRPr lang="en-US" altLang="ko-KR" sz="1600" dirty="0" smtClean="0">
              <a:solidFill>
                <a:srgbClr val="00B05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쉽게 이용 가능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114" name="Picture 18" descr="마감] MRM 사용자를 위한 구글 애널리틱스 빠른 도입 패키지 🚀 : 누구나데이터 블로그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38027" r="13289" b="15999"/>
          <a:stretch/>
        </p:blipFill>
        <p:spPr bwMode="auto">
          <a:xfrm>
            <a:off x="8829994" y="2219971"/>
            <a:ext cx="2728191" cy="180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979676" y="4287525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ANTS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를 업무에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빠르게 도입 가능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1852275" y="5036820"/>
            <a:ext cx="1104285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flipV="1">
            <a:off x="4403863" y="5036820"/>
            <a:ext cx="1104285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6913479" y="5036820"/>
            <a:ext cx="1104285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9575357" y="5039425"/>
            <a:ext cx="1338899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213306" y="6532843"/>
            <a:ext cx="423801" cy="94593"/>
            <a:chOff x="6048703" y="6434669"/>
            <a:chExt cx="423801" cy="94593"/>
          </a:xfrm>
        </p:grpSpPr>
        <p:sp>
          <p:nvSpPr>
            <p:cNvPr id="15" name="타원 14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 rot="16200000">
            <a:off x="5884098" y="6534256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637" y="382414"/>
            <a:ext cx="14159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03.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시연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20" name="그림 1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683" y="1883724"/>
            <a:ext cx="4987934" cy="3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69502" y="3243030"/>
            <a:ext cx="373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03.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향후 계획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86637" y="382414"/>
            <a:ext cx="122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향후 계획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 rot="16200000">
            <a:off x="6542514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 rot="16200000">
            <a:off x="6196518" y="6532842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rot="16200000">
            <a:off x="585391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2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 rot="16200000">
            <a:off x="6542514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 rot="16200000">
            <a:off x="6196518" y="6532842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 rot="16200000">
            <a:off x="585391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기능 구현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4015" y="4928651"/>
            <a:ext cx="20623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전자 결재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637" y="382414"/>
            <a:ext cx="122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향후 계획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67" y="2609611"/>
            <a:ext cx="3257885" cy="14987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02576" y="4944059"/>
            <a:ext cx="2370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실시간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공유 문서 편집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03" y="1932715"/>
            <a:ext cx="5235089" cy="27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86637" y="382414"/>
            <a:ext cx="122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향후 계획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 rot="16200000">
            <a:off x="6542514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 rot="16200000">
            <a:off x="6196518" y="6532842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 rot="16200000">
            <a:off x="585391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수익 창출 방안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2275" y="3161388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4338" name="Picture 2" descr="공짜로 주고, 이제 돈 내라!&amp;quot; 구글 배신 어떻게 생각? : 네이트 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48" y="1909800"/>
            <a:ext cx="3662045" cy="24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온라인 화상 회의 프로그램 &amp;#39;줌(Zoom)&amp;#39; 유료결제 방법과 후기 (첫 시간관리 특강 성공적!)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18" y="1414626"/>
            <a:ext cx="5399644" cy="29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88980" y="4874641"/>
            <a:ext cx="420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무료와 유료의 기능 </a:t>
            </a:r>
            <a:r>
              <a:rPr lang="ko-KR" altLang="en-US" dirty="0" err="1" smtClean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차등성</a:t>
            </a:r>
            <a:endParaRPr lang="en-US" altLang="ko-KR" dirty="0" smtClean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소정 기간 무료 배포 후 유료화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2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21621" y="2870525"/>
            <a:ext cx="234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04.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팀 소개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 rot="16200000">
            <a:off x="6234947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6200000">
            <a:off x="6547396" y="6536920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rot="16200000">
            <a:off x="5623799" y="6532844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 rot="16200000">
            <a:off x="5922498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6637" y="382414"/>
            <a:ext cx="9755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7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 rot="16200000">
            <a:off x="6166367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 rot="16200000">
            <a:off x="6478816" y="6536919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 rot="16200000">
            <a:off x="585391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2275" y="3161388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4950" y="1634090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우리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3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팀은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?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66" y="2037608"/>
            <a:ext cx="5085494" cy="149436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11" y="4149207"/>
            <a:ext cx="5184874" cy="153136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/>
          <p:cNvSpPr txBox="1"/>
          <p:nvPr/>
        </p:nvSpPr>
        <p:spPr>
          <a:xfrm>
            <a:off x="6440654" y="1923066"/>
            <a:ext cx="29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백엔드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 이재영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(BE </a:t>
            </a:r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테크리더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)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8615" y="4011348"/>
            <a:ext cx="261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프론트엔드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 </a:t>
            </a:r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김지안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(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기획자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)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6637" y="382414"/>
            <a:ext cx="9755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3409" y="2292398"/>
            <a:ext cx="3846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-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설계</a:t>
            </a:r>
            <a:endParaRPr lang="ko-KR" altLang="en-US" dirty="0"/>
          </a:p>
          <a:p>
            <a:r>
              <a:rPr lang="ko-KR" altLang="en-US" dirty="0"/>
              <a:t> - 파일 </a:t>
            </a:r>
            <a:r>
              <a:rPr lang="ko-KR" altLang="en-US" dirty="0" smtClean="0"/>
              <a:t>업 / 다운로드 </a:t>
            </a:r>
            <a:r>
              <a:rPr lang="ko-KR" altLang="en-US" dirty="0"/>
              <a:t>구현</a:t>
            </a:r>
          </a:p>
          <a:p>
            <a:r>
              <a:rPr lang="ko-KR" altLang="en-US" dirty="0"/>
              <a:t> - </a:t>
            </a:r>
            <a:r>
              <a:rPr lang="en-US" altLang="ko-KR" dirty="0" smtClean="0"/>
              <a:t>REST </a:t>
            </a:r>
            <a:r>
              <a:rPr lang="ko-KR" altLang="en-US" dirty="0" smtClean="0"/>
              <a:t>API 설계 / 구현</a:t>
            </a:r>
            <a:endParaRPr lang="ko-KR" altLang="en-US" dirty="0"/>
          </a:p>
          <a:p>
            <a:r>
              <a:rPr lang="ko-KR" altLang="en-US" dirty="0"/>
              <a:t> - 화상회의 서버 구축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83088" y="43791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사용자 화면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근태달력과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업무기록</a:t>
            </a:r>
            <a:r>
              <a:rPr lang="ko-KR" altLang="en-US" dirty="0" smtClean="0"/>
              <a:t>,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관리자페이지</a:t>
            </a:r>
            <a:endParaRPr lang="en-US" altLang="ko-KR" dirty="0" err="1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전반적 </a:t>
            </a:r>
            <a:r>
              <a:rPr lang="ko-KR" altLang="en-US" dirty="0"/>
              <a:t>UI/UX 통일</a:t>
            </a:r>
          </a:p>
        </p:txBody>
      </p:sp>
    </p:spTree>
    <p:extLst>
      <p:ext uri="{BB962C8B-B14F-4D97-AF65-F5344CB8AC3E}">
        <p14:creationId xmlns:p14="http://schemas.microsoft.com/office/powerpoint/2010/main" val="23272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92237" y="2870525"/>
            <a:ext cx="373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01.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프로젝트 개요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5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86637" y="382414"/>
            <a:ext cx="9755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 rot="16200000">
            <a:off x="6166367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 rot="16200000">
            <a:off x="6478816" y="6536919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 rot="16200000">
            <a:off x="555521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 rot="16200000">
            <a:off x="585391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9635" y="1076301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2275" y="3161388"/>
            <a:ext cx="3786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99211" y="1875341"/>
            <a:ext cx="33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프론트엔드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 황지훈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(FE </a:t>
            </a:r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테크리더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)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0307" y="4071069"/>
            <a:ext cx="198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Black" panose="02000A03000000020004" pitchFamily="50" charset="-127"/>
                <a:ea typeface="Pretendard Black" panose="02000A03000000020004" pitchFamily="50" charset="-127"/>
              </a:rPr>
              <a:t>백</a:t>
            </a:r>
            <a:r>
              <a:rPr lang="ko-KR" altLang="en-US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엔드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 정범진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(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팀장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)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637" y="2033387"/>
            <a:ext cx="4891062" cy="1474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918" y="4239850"/>
            <a:ext cx="5499882" cy="156764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6" name="TextBox 25"/>
          <p:cNvSpPr txBox="1"/>
          <p:nvPr/>
        </p:nvSpPr>
        <p:spPr>
          <a:xfrm>
            <a:off x="1504950" y="1634090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우리 </a:t>
            </a:r>
            <a:r>
              <a:rPr lang="en-US" altLang="ko-KR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3</a:t>
            </a:r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팀은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?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60960" y="226309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화상회의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DM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게시판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로그인 구현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72832" y="44571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팀장 / 계획 수립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ko-KR" altLang="en-US" dirty="0"/>
              <a:t>개발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RTC </a:t>
            </a:r>
            <a:r>
              <a:rPr lang="ko-KR" altLang="en-US" dirty="0"/>
              <a:t>연결, 채팅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Open</a:t>
            </a:r>
            <a:r>
              <a:rPr lang="ko-KR" altLang="en-US" dirty="0" smtClean="0"/>
              <a:t> </a:t>
            </a:r>
            <a:r>
              <a:rPr lang="ko-KR" altLang="en-US" dirty="0" err="1"/>
              <a:t>Graph</a:t>
            </a:r>
            <a:r>
              <a:rPr lang="ko-KR" altLang="en-US" dirty="0"/>
              <a:t> 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Scrap</a:t>
            </a:r>
            <a:r>
              <a:rPr lang="ko-KR" altLang="en-US" dirty="0"/>
              <a:t>, 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기능 </a:t>
            </a:r>
            <a:r>
              <a:rPr lang="ko-KR" altLang="en-US" dirty="0"/>
              <a:t>API 구현</a:t>
            </a:r>
          </a:p>
        </p:txBody>
      </p:sp>
    </p:spTree>
    <p:extLst>
      <p:ext uri="{BB962C8B-B14F-4D97-AF65-F5344CB8AC3E}">
        <p14:creationId xmlns:p14="http://schemas.microsoft.com/office/powerpoint/2010/main" val="39208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 rot="16200000">
            <a:off x="6135887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6200000">
            <a:off x="6448336" y="6536919"/>
            <a:ext cx="94593" cy="94593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8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rot="16200000">
            <a:off x="5524739" y="6532843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 rot="16200000">
            <a:off x="5823438" y="6532842"/>
            <a:ext cx="94593" cy="94593"/>
          </a:xfrm>
          <a:prstGeom prst="ellipse">
            <a:avLst/>
          </a:prstGeom>
          <a:solidFill>
            <a:srgbClr val="ACB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6637" y="382414"/>
            <a:ext cx="9755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팀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9061" y="1625152"/>
            <a:ext cx="376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질문해주세요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~! </a:t>
            </a:r>
            <a:r>
              <a:rPr lang="ko-KR" altLang="en-US" sz="3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 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pic>
        <p:nvPicPr>
          <p:cNvPr id="16392" name="Picture 8" descr="여자친구가 &amp;quot;오늘 나 이뻐?&amp;quot; 질문 대응짤 - 테일스타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2690494"/>
            <a:ext cx="4467078" cy="245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9636" y="1076301"/>
            <a:ext cx="21747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문제 인식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8052" y="2214028"/>
            <a:ext cx="1652000" cy="2496146"/>
            <a:chOff x="1068052" y="2214028"/>
            <a:chExt cx="1652000" cy="249614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6698" y="2214028"/>
              <a:ext cx="1254707" cy="103458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68052" y="3579095"/>
              <a:ext cx="1652000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교육생 출결 관리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주간 </a:t>
              </a:r>
              <a:r>
                <a:rPr lang="en-US" altLang="ko-KR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/ </a:t>
              </a: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월말 평가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5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33554" y="2055935"/>
            <a:ext cx="2411670" cy="2709511"/>
            <a:chOff x="3633554" y="2055935"/>
            <a:chExt cx="2411670" cy="27095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3554" y="2055935"/>
              <a:ext cx="2411670" cy="13408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71223" y="3634367"/>
              <a:ext cx="113633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라이브 강의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5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784445" y="2062399"/>
            <a:ext cx="1756333" cy="3443691"/>
            <a:chOff x="6784445" y="2062399"/>
            <a:chExt cx="1756333" cy="34436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445" y="2062399"/>
              <a:ext cx="1756333" cy="132795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958727" y="3682514"/>
              <a:ext cx="1410842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개인 메시지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공지사항 전달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파일 공유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5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279999" y="2110347"/>
            <a:ext cx="1875099" cy="2356997"/>
            <a:chOff x="9279999" y="2110347"/>
            <a:chExt cx="1875099" cy="235699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9" r="13222"/>
            <a:stretch/>
          </p:blipFill>
          <p:spPr>
            <a:xfrm>
              <a:off x="9279999" y="2110347"/>
              <a:ext cx="1875099" cy="146777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649382" y="3682514"/>
              <a:ext cx="11363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 smtClean="0">
                  <a:latin typeface="Pretendard Variable SemiBold" panose="00000500000000000000" pitchFamily="2" charset="-127"/>
                  <a:ea typeface="Pretendard Variable SemiBold" panose="00000500000000000000" pitchFamily="2" charset="-127"/>
                </a:rPr>
                <a:t>화상 미팅</a:t>
              </a:r>
              <a:endParaRPr lang="en-US" altLang="ko-KR" sz="1500" dirty="0" smtClean="0">
                <a:latin typeface="Pretendard Variable SemiBold" panose="00000500000000000000" pitchFamily="2" charset="-127"/>
                <a:ea typeface="Pretendard Variable SemiBold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5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259896" y="1873124"/>
            <a:ext cx="460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01316" y="1831566"/>
            <a:ext cx="460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12986" y="1929216"/>
            <a:ext cx="460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93107" y="1905281"/>
            <a:ext cx="460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8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9636" y="1076301"/>
            <a:ext cx="18828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문제 인식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938" y="2277979"/>
            <a:ext cx="3484545" cy="229785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8" descr="흠터레스팅 모음 : 네이버 블로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37" y="4470704"/>
            <a:ext cx="1979946" cy="197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950" y="2795602"/>
            <a:ext cx="5162060" cy="126261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687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636" y="1076301"/>
            <a:ext cx="18828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원인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85" y="2411993"/>
            <a:ext cx="1614306" cy="908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733" y="2599667"/>
            <a:ext cx="1088013" cy="8971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97" y="3565535"/>
            <a:ext cx="1306510" cy="98784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18" y="3460075"/>
            <a:ext cx="1610982" cy="73356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5477352" y="3117251"/>
            <a:ext cx="1237294" cy="448567"/>
          </a:xfrm>
          <a:prstGeom prst="rightArrow">
            <a:avLst/>
          </a:prstGeom>
          <a:solidFill>
            <a:srgbClr val="E38053"/>
          </a:solidFill>
          <a:ln>
            <a:solidFill>
              <a:srgbClr val="E38053"/>
            </a:solidFill>
          </a:ln>
          <a:effectLst>
            <a:outerShdw blurRad="12700" dist="38100" dir="8100000" sx="96000" sy="96000" algn="tr" rotWithShape="0">
              <a:schemeClr val="bg1">
                <a:lumMod val="50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13" y="2019821"/>
            <a:ext cx="3678005" cy="2121408"/>
          </a:xfrm>
          <a:prstGeom prst="rect">
            <a:avLst/>
          </a:prstGeom>
        </p:spPr>
      </p:pic>
      <p:pic>
        <p:nvPicPr>
          <p:cNvPr id="23" name="Picture 2" descr="너는 누구니: 빨간 옷 입은 외국 남자애가 아하! 하는 사진 : 네이버 블로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886" y="4292092"/>
            <a:ext cx="1476697" cy="20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636" y="1076301"/>
            <a:ext cx="18828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원인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32483" y="1649350"/>
            <a:ext cx="91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42AF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A</a:t>
            </a:r>
            <a:endParaRPr lang="ko-KR" altLang="en-US" sz="6000" dirty="0">
              <a:solidFill>
                <a:srgbClr val="42AF33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19472" y="1990827"/>
            <a:ext cx="1216916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ll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 you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38823" y="2496843"/>
            <a:ext cx="91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42AF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N</a:t>
            </a:r>
            <a:endParaRPr lang="ko-KR" altLang="en-US" sz="6000" dirty="0">
              <a:solidFill>
                <a:srgbClr val="42AF33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9415" y="2887778"/>
            <a:ext cx="1216916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eed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 is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2207" y="3434702"/>
            <a:ext cx="91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42AF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T</a:t>
            </a:r>
            <a:endParaRPr lang="ko-KR" altLang="en-US" sz="6000" dirty="0">
              <a:solidFill>
                <a:srgbClr val="42AF33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7907" y="3877516"/>
            <a:ext cx="1216916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rendy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65788" y="4330218"/>
            <a:ext cx="914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42AF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S</a:t>
            </a:r>
            <a:endParaRPr lang="ko-KR" altLang="en-US" sz="6000" dirty="0">
              <a:solidFill>
                <a:srgbClr val="42AF33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703" y="4739927"/>
            <a:ext cx="1216916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ervice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10615" y="3481433"/>
            <a:ext cx="1057455" cy="169527"/>
          </a:xfrm>
          <a:prstGeom prst="rect">
            <a:avLst/>
          </a:prstGeom>
          <a:solidFill>
            <a:srgbClr val="DE6658"/>
          </a:solidFill>
          <a:ln>
            <a:solidFill>
              <a:srgbClr val="DE6658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5751353" y="3468001"/>
            <a:ext cx="975977" cy="196390"/>
          </a:xfrm>
          <a:prstGeom prst="rect">
            <a:avLst/>
          </a:prstGeom>
          <a:solidFill>
            <a:srgbClr val="DE6658"/>
          </a:solidFill>
          <a:ln>
            <a:solidFill>
              <a:srgbClr val="DE6658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8" descr="개미티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16" y="1964124"/>
            <a:ext cx="1568319" cy="156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개미티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591" y="2326298"/>
            <a:ext cx="1391206" cy="139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개미티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57" y="3717505"/>
            <a:ext cx="1399014" cy="13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개미티콘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74" y="3925407"/>
            <a:ext cx="1150303" cy="115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2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9636" y="1076301"/>
            <a:ext cx="18828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03.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해결 방법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38" name="Picture 2" descr="그룹웨어(Groupware)가 필요한 이유 | 이카운트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2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62" y="1671074"/>
            <a:ext cx="8237273" cy="318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5214715" y="2980377"/>
            <a:ext cx="975878" cy="9133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935074" y="3122881"/>
            <a:ext cx="804627" cy="6520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220389" y="3437037"/>
            <a:ext cx="484784" cy="4474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718711" y="2285406"/>
            <a:ext cx="981752" cy="8374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965465" y="2013998"/>
            <a:ext cx="472118" cy="5377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36405" y="4116585"/>
            <a:ext cx="578310" cy="4879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697413" y="3435170"/>
            <a:ext cx="733137" cy="6795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928525" y="3565799"/>
            <a:ext cx="967748" cy="8526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389639" y="3479927"/>
            <a:ext cx="575411" cy="614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8452068" y="2170441"/>
            <a:ext cx="490201" cy="535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450731" y="4210147"/>
            <a:ext cx="15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출퇴근 관리</a:t>
            </a:r>
            <a:endParaRPr lang="ko-KR" altLang="en-US" sz="14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73758" y="3739868"/>
            <a:ext cx="141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화상 회의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0627" y="3231584"/>
            <a:ext cx="165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실시간 </a:t>
            </a:r>
            <a:r>
              <a:rPr lang="en-US" altLang="ko-KR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DM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89632" y="2334557"/>
            <a:ext cx="121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업무 추적</a:t>
            </a:r>
            <a:endParaRPr lang="ko-KR" altLang="en-US" sz="14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2983" y="2104436"/>
            <a:ext cx="121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게시판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01660" y="3199971"/>
            <a:ext cx="108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근태관리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08076" y="3546603"/>
            <a:ext cx="126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직원 관리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22047" y="2406322"/>
            <a:ext cx="141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자료 공유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389639" y="3684368"/>
            <a:ext cx="774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Pretendard Black" panose="02000A03000000020004" pitchFamily="50" charset="-127"/>
                <a:ea typeface="Pretendard Black" panose="02000A03000000020004" pitchFamily="50" charset="-127"/>
              </a:rPr>
              <a:t>북마크</a:t>
            </a:r>
            <a:endParaRPr lang="ko-KR" altLang="en-US" sz="1400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85381" y="5329610"/>
            <a:ext cx="7421237" cy="743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기존의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다양하게 사용하고 있던 툴의 핵심 기능을 모은 </a:t>
            </a:r>
            <a:r>
              <a:rPr lang="ko-KR" altLang="en-US" sz="1500" dirty="0" smtClean="0">
                <a:solidFill>
                  <a:srgbClr val="358B2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통합 그룹웨어 서비스를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개발하여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그룹 조직의 </a:t>
            </a:r>
            <a:r>
              <a:rPr lang="ko-KR" altLang="en-US" sz="1500" dirty="0" smtClean="0">
                <a:solidFill>
                  <a:srgbClr val="DE665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업무 효율을 극대화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한다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.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249306"/>
            <a:ext cx="1203031" cy="69388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105532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11611583" y="1171067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54890" y="6532843"/>
            <a:ext cx="1082217" cy="94593"/>
            <a:chOff x="5390287" y="6434669"/>
            <a:chExt cx="1082217" cy="94593"/>
          </a:xfrm>
        </p:grpSpPr>
        <p:sp>
          <p:nvSpPr>
            <p:cNvPr id="10" name="타원 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8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 rot="16200000">
              <a:off x="6377911" y="6434669"/>
              <a:ext cx="94593" cy="94593"/>
            </a:xfrm>
            <a:prstGeom prst="ellipse">
              <a:avLst/>
            </a:prstGeom>
            <a:solidFill>
              <a:srgbClr val="ACB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86638" y="382414"/>
            <a:ext cx="13334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9636" y="1076301"/>
            <a:ext cx="18828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03.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Black" panose="00000500000000000000" pitchFamily="2" charset="-127"/>
                <a:ea typeface="Pretendard Variable Black" panose="00000500000000000000" pitchFamily="2" charset="-127"/>
              </a:rPr>
              <a:t>해결 방법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Black" panose="00000500000000000000" pitchFamily="2" charset="-127"/>
              <a:ea typeface="Pretendard Variable Black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121" y="1537966"/>
            <a:ext cx="6404399" cy="43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1556</Words>
  <Application>Microsoft Office PowerPoint</Application>
  <PresentationFormat>와이드스크린</PresentationFormat>
  <Paragraphs>259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210 맨발의청춘 R</vt:lpstr>
      <vt:lpstr>a옛날사진관4</vt:lpstr>
      <vt:lpstr>Noto Sans CJK KR Black</vt:lpstr>
      <vt:lpstr>Pretendard Black</vt:lpstr>
      <vt:lpstr>Pretendard SemiBold</vt:lpstr>
      <vt:lpstr>Pretendard Variable Black</vt:lpstr>
      <vt:lpstr>Pretendard Variable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63</cp:revision>
  <dcterms:created xsi:type="dcterms:W3CDTF">2021-08-18T11:09:02Z</dcterms:created>
  <dcterms:modified xsi:type="dcterms:W3CDTF">2021-08-19T18:30:15Z</dcterms:modified>
</cp:coreProperties>
</file>